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1"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6"/>
    <p:restoredTop sz="94599"/>
  </p:normalViewPr>
  <p:slideViewPr>
    <p:cSldViewPr snapToGrid="0">
      <p:cViewPr>
        <p:scale>
          <a:sx n="75" d="100"/>
          <a:sy n="75" d="100"/>
        </p:scale>
        <p:origin x="9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4B61D-A892-6924-6D6A-5004B54AAB8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06026804-5C75-3687-7943-FD6508908E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F5E09CAF-9B40-EF1D-6FD9-31A7C9A94E90}"/>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5" name="Footer Placeholder 4">
            <a:extLst>
              <a:ext uri="{FF2B5EF4-FFF2-40B4-BE49-F238E27FC236}">
                <a16:creationId xmlns:a16="http://schemas.microsoft.com/office/drawing/2014/main" id="{2CFD6FF9-3FEB-BCD8-1097-CCB26391D68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6A16FA8-4AAD-28AA-858C-3C6131D347B3}"/>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377571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68550-95C5-C8DC-435C-635296BA34FD}"/>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3C6503A8-658B-49AC-90A6-E95A0207296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4E06756-E1E1-9F81-C581-55657E829E7D}"/>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5" name="Footer Placeholder 4">
            <a:extLst>
              <a:ext uri="{FF2B5EF4-FFF2-40B4-BE49-F238E27FC236}">
                <a16:creationId xmlns:a16="http://schemas.microsoft.com/office/drawing/2014/main" id="{F4369D1A-A99A-0876-F15E-F00A466957A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AFB9E75-7EBD-691C-A8E2-96FBD4DC8EDA}"/>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399065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A259A5-2E56-D187-3998-5A7AD7F0867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8CA18B4F-7FF2-D870-FA8F-469270701AD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21F4422B-1FB0-57A5-F612-8E03EE5C68E1}"/>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5" name="Footer Placeholder 4">
            <a:extLst>
              <a:ext uri="{FF2B5EF4-FFF2-40B4-BE49-F238E27FC236}">
                <a16:creationId xmlns:a16="http://schemas.microsoft.com/office/drawing/2014/main" id="{AB34E9D8-3C93-1BA2-F409-7A8EE769CAC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0F69145-ADD4-DA29-B530-73601038DDA1}"/>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3738144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207F-CEDD-F3CF-B428-EB785129BFBA}"/>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C06B4C51-F6B2-A8CF-2E0E-021321955E1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689A54D-96E8-D78E-4176-B4B065EA1AC3}"/>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5" name="Footer Placeholder 4">
            <a:extLst>
              <a:ext uri="{FF2B5EF4-FFF2-40B4-BE49-F238E27FC236}">
                <a16:creationId xmlns:a16="http://schemas.microsoft.com/office/drawing/2014/main" id="{11D48471-D392-2D25-C6B4-229C83A237B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0D62EA6-A07C-33DD-76CC-A4D885519564}"/>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339834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850E7-D810-E1BC-0A39-767BDDFFE12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43B56DF8-1AD9-86DB-0F43-D837A883F2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F2AC752-DFE0-3DA9-47E7-6EDADB9C700B}"/>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5" name="Footer Placeholder 4">
            <a:extLst>
              <a:ext uri="{FF2B5EF4-FFF2-40B4-BE49-F238E27FC236}">
                <a16:creationId xmlns:a16="http://schemas.microsoft.com/office/drawing/2014/main" id="{AE15110F-E66F-F157-853B-7D8E6EDFBC1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9E65E3-662B-02C8-F4AC-8916A5E8128E}"/>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178405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09341-995D-4116-49C9-9121B7E0F823}"/>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667933E7-B429-9450-79F6-6D7F4DCBD1B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BC5812F9-E799-04E3-0963-65FB48DC57F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DBDE9E1D-DDAC-7A58-A21D-9A18ADB25139}"/>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6" name="Footer Placeholder 5">
            <a:extLst>
              <a:ext uri="{FF2B5EF4-FFF2-40B4-BE49-F238E27FC236}">
                <a16:creationId xmlns:a16="http://schemas.microsoft.com/office/drawing/2014/main" id="{9CD1BC81-B991-924B-2ED4-2700B05F0CA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CFCA2E2-41A8-DD36-D191-954A43A0DD22}"/>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98934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0D88-CDF3-8B77-062B-51A714EB073F}"/>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6A31055A-7D84-83C7-12C7-5E0F9806D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A23F8B6-4065-4863-FA1D-D3F9D27D28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DB48F241-C9C1-D44B-DD21-9773444995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9C253EB-CB9A-1436-C528-4C53235C482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0565B999-04BA-3357-B74B-50CF09B1C298}"/>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8" name="Footer Placeholder 7">
            <a:extLst>
              <a:ext uri="{FF2B5EF4-FFF2-40B4-BE49-F238E27FC236}">
                <a16:creationId xmlns:a16="http://schemas.microsoft.com/office/drawing/2014/main" id="{A7AA23FE-3C9B-3F14-87C7-B2A1C20B886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F529B62-DCEB-EAA6-EF76-C75242564BD9}"/>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46633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61051-ED62-9AA1-DB0E-3C32E0A96AD1}"/>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3F0CAB5B-4DC8-FBBE-FEF5-9B0B455C021E}"/>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4" name="Footer Placeholder 3">
            <a:extLst>
              <a:ext uri="{FF2B5EF4-FFF2-40B4-BE49-F238E27FC236}">
                <a16:creationId xmlns:a16="http://schemas.microsoft.com/office/drawing/2014/main" id="{AEE37066-FE18-72B6-22D9-B1BA21AB9C3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689C97-4C4F-F843-E667-264C337D700C}"/>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229776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72E2CC-D484-58FB-2654-1F776F4959F4}"/>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3" name="Footer Placeholder 2">
            <a:extLst>
              <a:ext uri="{FF2B5EF4-FFF2-40B4-BE49-F238E27FC236}">
                <a16:creationId xmlns:a16="http://schemas.microsoft.com/office/drawing/2014/main" id="{BFA99E82-899D-B3DD-D423-0CE04483A86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F2E8B309-8ED6-2965-24E2-AF28C448F7B6}"/>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23043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E052F-A5E6-50DB-8AC6-470DFA8007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7AE860E4-7418-F636-6600-57B7D1328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7699F65-1430-11C6-7032-B2F9C2A18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2C04FB7-3AE1-DE11-81EF-1E24E6B14D82}"/>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6" name="Footer Placeholder 5">
            <a:extLst>
              <a:ext uri="{FF2B5EF4-FFF2-40B4-BE49-F238E27FC236}">
                <a16:creationId xmlns:a16="http://schemas.microsoft.com/office/drawing/2014/main" id="{E675D66E-9B80-0529-FAA3-87CE1621EB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AA07E50-76F3-84D2-C954-D7AF69D875B0}"/>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158469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C6AF-96F8-4ED5-8203-E180E8A326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F78E2026-38B5-0791-A157-9DB5E91F17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F198713-5ECD-DAA3-7667-63DE0733E4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A0EBF3-14EA-DAE6-0A84-E5ECB528DD74}"/>
              </a:ext>
            </a:extLst>
          </p:cNvPr>
          <p:cNvSpPr>
            <a:spLocks noGrp="1"/>
          </p:cNvSpPr>
          <p:nvPr>
            <p:ph type="dt" sz="half" idx="10"/>
          </p:nvPr>
        </p:nvSpPr>
        <p:spPr/>
        <p:txBody>
          <a:bodyPr/>
          <a:lstStyle/>
          <a:p>
            <a:fld id="{92B7B7F9-36B0-5246-A3A2-238493D7F044}" type="datetimeFigureOut">
              <a:rPr lang="en-AU" smtClean="0"/>
              <a:t>21/11/2022</a:t>
            </a:fld>
            <a:endParaRPr lang="en-AU"/>
          </a:p>
        </p:txBody>
      </p:sp>
      <p:sp>
        <p:nvSpPr>
          <p:cNvPr id="6" name="Footer Placeholder 5">
            <a:extLst>
              <a:ext uri="{FF2B5EF4-FFF2-40B4-BE49-F238E27FC236}">
                <a16:creationId xmlns:a16="http://schemas.microsoft.com/office/drawing/2014/main" id="{C0488C4B-5332-7870-92D6-593E1AF2B9C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FAC593E-2B93-7702-17D4-EE0DAD6DB881}"/>
              </a:ext>
            </a:extLst>
          </p:cNvPr>
          <p:cNvSpPr>
            <a:spLocks noGrp="1"/>
          </p:cNvSpPr>
          <p:nvPr>
            <p:ph type="sldNum" sz="quarter" idx="12"/>
          </p:nvPr>
        </p:nvSpPr>
        <p:spPr/>
        <p:txBody>
          <a:bodyPr/>
          <a:lstStyle/>
          <a:p>
            <a:fld id="{81F67EF9-5784-A148-9CE6-96BF3D21FD88}" type="slidenum">
              <a:rPr lang="en-AU" smtClean="0"/>
              <a:t>‹#›</a:t>
            </a:fld>
            <a:endParaRPr lang="en-AU"/>
          </a:p>
        </p:txBody>
      </p:sp>
    </p:spTree>
    <p:extLst>
      <p:ext uri="{BB962C8B-B14F-4D97-AF65-F5344CB8AC3E}">
        <p14:creationId xmlns:p14="http://schemas.microsoft.com/office/powerpoint/2010/main" val="110063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179F25-D8EF-A45D-60A7-6D8791D14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FEF85D4E-83DC-5EAA-13B8-3964947815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2DB4A1AD-2FCD-60B6-F02B-9F44DF73EC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7B7F9-36B0-5246-A3A2-238493D7F044}" type="datetimeFigureOut">
              <a:rPr lang="en-AU" smtClean="0"/>
              <a:t>21/11/2022</a:t>
            </a:fld>
            <a:endParaRPr lang="en-AU"/>
          </a:p>
        </p:txBody>
      </p:sp>
      <p:sp>
        <p:nvSpPr>
          <p:cNvPr id="5" name="Footer Placeholder 4">
            <a:extLst>
              <a:ext uri="{FF2B5EF4-FFF2-40B4-BE49-F238E27FC236}">
                <a16:creationId xmlns:a16="http://schemas.microsoft.com/office/drawing/2014/main" id="{D76AE87D-E589-D76A-E07C-F3638296F2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4BFEA3B-8BFE-9462-078D-B63335E4F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67EF9-5784-A148-9CE6-96BF3D21FD88}" type="slidenum">
              <a:rPr lang="en-AU" smtClean="0"/>
              <a:t>‹#›</a:t>
            </a:fld>
            <a:endParaRPr lang="en-AU"/>
          </a:p>
        </p:txBody>
      </p:sp>
    </p:spTree>
    <p:extLst>
      <p:ext uri="{BB962C8B-B14F-4D97-AF65-F5344CB8AC3E}">
        <p14:creationId xmlns:p14="http://schemas.microsoft.com/office/powerpoint/2010/main" val="1867118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95BDE3-1E46-83EC-3BD1-448C59029767}"/>
              </a:ext>
            </a:extLst>
          </p:cNvPr>
          <p:cNvSpPr>
            <a:spLocks noGrp="1"/>
          </p:cNvSpPr>
          <p:nvPr>
            <p:ph type="title"/>
          </p:nvPr>
        </p:nvSpPr>
        <p:spPr>
          <a:xfrm>
            <a:off x="6889295" y="739915"/>
            <a:ext cx="4826455" cy="2889114"/>
          </a:xfrm>
          <a:noFill/>
        </p:spPr>
        <p:txBody>
          <a:bodyPr vert="horz" lIns="91440" tIns="45720" rIns="91440" bIns="45720" rtlCol="0" anchor="t">
            <a:normAutofit fontScale="90000"/>
          </a:bodyPr>
          <a:lstStyle/>
          <a:p>
            <a:r>
              <a:rPr lang="en-US" sz="5900" dirty="0">
                <a:solidFill>
                  <a:schemeClr val="bg1"/>
                </a:solidFill>
                <a:latin typeface="+mn-lt"/>
                <a:ea typeface="+mn-ea"/>
                <a:cs typeface="+mn-cs"/>
              </a:rPr>
              <a:t>Mid Gippsland </a:t>
            </a:r>
            <a:br>
              <a:rPr lang="en-US" sz="5900" dirty="0">
                <a:solidFill>
                  <a:schemeClr val="bg1"/>
                </a:solidFill>
                <a:latin typeface="+mn-lt"/>
                <a:ea typeface="+mn-ea"/>
                <a:cs typeface="+mn-cs"/>
              </a:rPr>
            </a:br>
            <a:r>
              <a:rPr lang="en-US" sz="5900" dirty="0">
                <a:solidFill>
                  <a:schemeClr val="bg1"/>
                </a:solidFill>
                <a:latin typeface="+mn-lt"/>
                <a:ea typeface="+mn-ea"/>
                <a:cs typeface="+mn-cs"/>
              </a:rPr>
              <a:t>Football Netball League</a:t>
            </a:r>
            <a:br>
              <a:rPr lang="en-US" sz="5900" dirty="0">
                <a:solidFill>
                  <a:schemeClr val="bg1"/>
                </a:solidFill>
                <a:latin typeface="+mn-lt"/>
                <a:ea typeface="+mn-ea"/>
                <a:cs typeface="+mn-cs"/>
              </a:rPr>
            </a:br>
            <a:br>
              <a:rPr lang="en-US" sz="5900" dirty="0">
                <a:solidFill>
                  <a:schemeClr val="bg1"/>
                </a:solidFill>
                <a:latin typeface="+mn-lt"/>
                <a:ea typeface="+mn-ea"/>
                <a:cs typeface="+mn-cs"/>
              </a:rPr>
            </a:br>
            <a:br>
              <a:rPr lang="en-US" sz="2900" kern="1200" dirty="0">
                <a:solidFill>
                  <a:schemeClr val="bg1"/>
                </a:solidFill>
                <a:latin typeface="+mj-lt"/>
                <a:ea typeface="+mj-ea"/>
                <a:cs typeface="+mj-cs"/>
              </a:rPr>
            </a:br>
            <a:br>
              <a:rPr lang="en-US" sz="2900" kern="1200" dirty="0">
                <a:solidFill>
                  <a:schemeClr val="bg1"/>
                </a:solidFill>
                <a:latin typeface="+mj-lt"/>
                <a:ea typeface="+mj-ea"/>
                <a:cs typeface="+mj-cs"/>
              </a:rPr>
            </a:br>
            <a:br>
              <a:rPr lang="en-US" sz="2900" kern="1200" dirty="0">
                <a:solidFill>
                  <a:schemeClr val="bg1"/>
                </a:solidFill>
                <a:latin typeface="+mj-lt"/>
                <a:ea typeface="+mj-ea"/>
                <a:cs typeface="+mj-cs"/>
              </a:rPr>
            </a:br>
            <a:endParaRPr lang="en-US" sz="2900" kern="1200" dirty="0">
              <a:solidFill>
                <a:schemeClr val="bg1"/>
              </a:solidFill>
              <a:latin typeface="+mj-lt"/>
              <a:ea typeface="+mj-ea"/>
              <a:cs typeface="+mj-cs"/>
            </a:endParaRPr>
          </a:p>
        </p:txBody>
      </p:sp>
      <p:sp>
        <p:nvSpPr>
          <p:cNvPr id="3" name="Subtitle 2">
            <a:extLst>
              <a:ext uri="{FF2B5EF4-FFF2-40B4-BE49-F238E27FC236}">
                <a16:creationId xmlns:a16="http://schemas.microsoft.com/office/drawing/2014/main" id="{984F268F-5806-6EB3-6260-97B44C94ED7F}"/>
              </a:ext>
            </a:extLst>
          </p:cNvPr>
          <p:cNvSpPr>
            <a:spLocks noGrp="1"/>
          </p:cNvSpPr>
          <p:nvPr>
            <p:ph type="body" sz="half" idx="2"/>
          </p:nvPr>
        </p:nvSpPr>
        <p:spPr>
          <a:xfrm>
            <a:off x="6903065" y="3429000"/>
            <a:ext cx="4431767" cy="2596243"/>
          </a:xfrm>
        </p:spPr>
        <p:txBody>
          <a:bodyPr vert="horz" lIns="91440" tIns="45720" rIns="91440" bIns="45720" rtlCol="0" anchor="b">
            <a:normAutofit/>
          </a:bodyPr>
          <a:lstStyle/>
          <a:p>
            <a:r>
              <a:rPr lang="en-US" sz="4400" kern="1200" dirty="0">
                <a:solidFill>
                  <a:schemeClr val="bg1"/>
                </a:solidFill>
                <a:latin typeface="+mn-lt"/>
                <a:ea typeface="+mn-ea"/>
                <a:cs typeface="+mn-cs"/>
              </a:rPr>
              <a:t>Strategic Plan </a:t>
            </a:r>
          </a:p>
          <a:p>
            <a:r>
              <a:rPr lang="en-US" sz="4400" kern="1200" dirty="0">
                <a:solidFill>
                  <a:schemeClr val="bg1"/>
                </a:solidFill>
                <a:latin typeface="+mn-lt"/>
                <a:ea typeface="+mn-ea"/>
                <a:cs typeface="+mn-cs"/>
              </a:rPr>
              <a:t>2023-2025</a:t>
            </a:r>
          </a:p>
          <a:p>
            <a:br>
              <a:rPr lang="en-US" sz="2000" kern="1200" dirty="0">
                <a:solidFill>
                  <a:schemeClr val="bg1"/>
                </a:solidFill>
                <a:latin typeface="+mn-lt"/>
                <a:ea typeface="+mn-ea"/>
                <a:cs typeface="+mn-cs"/>
              </a:rPr>
            </a:br>
            <a:r>
              <a:rPr lang="en-US" sz="2000" kern="1200" dirty="0">
                <a:solidFill>
                  <a:schemeClr val="bg1"/>
                </a:solidFill>
                <a:latin typeface="+mn-lt"/>
                <a:ea typeface="+mn-ea"/>
                <a:cs typeface="+mn-cs"/>
              </a:rPr>
              <a:t>Prepared November 2022</a:t>
            </a:r>
          </a:p>
        </p:txBody>
      </p:sp>
      <p:sp>
        <p:nvSpPr>
          <p:cNvPr id="13" name="Freeform: Shape 12">
            <a:extLst>
              <a:ext uri="{FF2B5EF4-FFF2-40B4-BE49-F238E27FC236}">
                <a16:creationId xmlns:a16="http://schemas.microsoft.com/office/drawing/2014/main" id="{F1AB2A50-5E20-4BC3-954F-034B0BDCD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480073"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 name="Freeform: Shape 14">
            <a:extLst>
              <a:ext uri="{FF2B5EF4-FFF2-40B4-BE49-F238E27FC236}">
                <a16:creationId xmlns:a16="http://schemas.microsoft.com/office/drawing/2014/main" id="{41AEA765-5054-4EF9-AF8D-D199F2893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9216"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10;&#10;Description automatically generated">
            <a:extLst>
              <a:ext uri="{FF2B5EF4-FFF2-40B4-BE49-F238E27FC236}">
                <a16:creationId xmlns:a16="http://schemas.microsoft.com/office/drawing/2014/main" id="{E09E2196-1E7C-7E85-F47F-89ED8D155F0C}"/>
              </a:ext>
            </a:extLst>
          </p:cNvPr>
          <p:cNvPicPr>
            <a:picLocks noChangeAspect="1"/>
          </p:cNvPicPr>
          <p:nvPr/>
        </p:nvPicPr>
        <p:blipFill>
          <a:blip r:embed="rId2"/>
          <a:stretch>
            <a:fillRect/>
          </a:stretch>
        </p:blipFill>
        <p:spPr>
          <a:xfrm>
            <a:off x="857168" y="1397610"/>
            <a:ext cx="3290852" cy="4062780"/>
          </a:xfrm>
          <a:prstGeom prst="rect">
            <a:avLst/>
          </a:prstGeom>
        </p:spPr>
      </p:pic>
    </p:spTree>
    <p:extLst>
      <p:ext uri="{BB962C8B-B14F-4D97-AF65-F5344CB8AC3E}">
        <p14:creationId xmlns:p14="http://schemas.microsoft.com/office/powerpoint/2010/main" val="3409350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C1BD76-1A77-119D-451D-AC747253CF76}"/>
              </a:ext>
            </a:extLst>
          </p:cNvPr>
          <p:cNvSpPr>
            <a:spLocks noGrp="1"/>
          </p:cNvSpPr>
          <p:nvPr>
            <p:ph sz="half" idx="1"/>
          </p:nvPr>
        </p:nvSpPr>
        <p:spPr>
          <a:xfrm>
            <a:off x="6542314" y="2141537"/>
            <a:ext cx="5181600" cy="4351338"/>
          </a:xfrm>
        </p:spPr>
        <p:txBody>
          <a:bodyPr/>
          <a:lstStyle/>
          <a:p>
            <a:pPr marL="0" indent="0">
              <a:buNone/>
            </a:pPr>
            <a:endParaRPr lang="en-AU" sz="1800" b="1"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buNone/>
            </a:pPr>
            <a:endParaRPr lang="en-AU" sz="1800" b="1" dirty="0">
              <a:solidFill>
                <a:srgbClr val="201F1E"/>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buNone/>
            </a:pPr>
            <a:endParaRPr lang="en-AU" sz="1800" b="1"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buNone/>
            </a:pPr>
            <a:endParaRPr lang="en-AU" sz="1800" b="1" dirty="0">
              <a:solidFill>
                <a:srgbClr val="201F1E"/>
              </a:solidFill>
              <a:latin typeface="Century Gothic" panose="020B0502020202020204" pitchFamily="34" charset="0"/>
              <a:ea typeface="Century Gothic" panose="020B0502020202020204" pitchFamily="34" charset="0"/>
              <a:cs typeface="Century Gothic" panose="020B0502020202020204" pitchFamily="34" charset="0"/>
            </a:endParaRPr>
          </a:p>
          <a:p>
            <a:endParaRPr lang="en-AU" dirty="0"/>
          </a:p>
        </p:txBody>
      </p:sp>
      <p:sp>
        <p:nvSpPr>
          <p:cNvPr id="8" name="TextBox 7">
            <a:extLst>
              <a:ext uri="{FF2B5EF4-FFF2-40B4-BE49-F238E27FC236}">
                <a16:creationId xmlns:a16="http://schemas.microsoft.com/office/drawing/2014/main" id="{6EDF14D9-627F-83AA-67C5-5090C9641E6B}"/>
              </a:ext>
            </a:extLst>
          </p:cNvPr>
          <p:cNvSpPr txBox="1"/>
          <p:nvPr/>
        </p:nvSpPr>
        <p:spPr>
          <a:xfrm>
            <a:off x="3258732" y="1858248"/>
            <a:ext cx="7791444" cy="369332"/>
          </a:xfrm>
          <a:prstGeom prst="rect">
            <a:avLst/>
          </a:prstGeom>
          <a:noFill/>
        </p:spPr>
        <p:txBody>
          <a:bodyPr wrap="square">
            <a:spAutoFit/>
          </a:bodyPr>
          <a:lstStyle/>
          <a:p>
            <a:pPr marL="0" indent="0">
              <a:buNone/>
            </a:pPr>
            <a:r>
              <a:rPr lang="en-AU" dirty="0">
                <a:solidFill>
                  <a:srgbClr val="201F1E"/>
                </a:solidFill>
                <a:latin typeface="Century Gothic" panose="020B0502020202020204" pitchFamily="34" charset="0"/>
                <a:ea typeface="Century Gothic" panose="020B0502020202020204" pitchFamily="34" charset="0"/>
                <a:cs typeface="Century Gothic" panose="020B0502020202020204" pitchFamily="34" charset="0"/>
              </a:rPr>
              <a:t>T</a:t>
            </a:r>
            <a:r>
              <a:rPr lang="en-AU" sz="1800"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rPr>
              <a:t>o be recognised as the Community League of choice</a:t>
            </a:r>
          </a:p>
        </p:txBody>
      </p:sp>
      <p:sp>
        <p:nvSpPr>
          <p:cNvPr id="16" name="TextBox 15">
            <a:extLst>
              <a:ext uri="{FF2B5EF4-FFF2-40B4-BE49-F238E27FC236}">
                <a16:creationId xmlns:a16="http://schemas.microsoft.com/office/drawing/2014/main" id="{683F8ED4-E64E-A402-7D75-9B5E1EEA16E4}"/>
              </a:ext>
            </a:extLst>
          </p:cNvPr>
          <p:cNvSpPr txBox="1"/>
          <p:nvPr/>
        </p:nvSpPr>
        <p:spPr>
          <a:xfrm>
            <a:off x="3258732" y="2974273"/>
            <a:ext cx="7467056" cy="646331"/>
          </a:xfrm>
          <a:prstGeom prst="rect">
            <a:avLst/>
          </a:prstGeom>
          <a:noFill/>
        </p:spPr>
        <p:txBody>
          <a:bodyPr wrap="square">
            <a:spAutoFit/>
          </a:bodyPr>
          <a:lstStyle/>
          <a:p>
            <a:r>
              <a:rPr lang="en-AU" sz="1800"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rPr>
              <a:t>We provide and promote football and netball by building stronger clubs and communities throughout Gippsland.</a:t>
            </a:r>
          </a:p>
        </p:txBody>
      </p:sp>
      <p:sp>
        <p:nvSpPr>
          <p:cNvPr id="18" name="TextBox 17">
            <a:extLst>
              <a:ext uri="{FF2B5EF4-FFF2-40B4-BE49-F238E27FC236}">
                <a16:creationId xmlns:a16="http://schemas.microsoft.com/office/drawing/2014/main" id="{22A37F69-F3FC-AD43-199F-742E017E77A3}"/>
              </a:ext>
            </a:extLst>
          </p:cNvPr>
          <p:cNvSpPr txBox="1"/>
          <p:nvPr/>
        </p:nvSpPr>
        <p:spPr>
          <a:xfrm>
            <a:off x="3258732" y="4236099"/>
            <a:ext cx="7938219" cy="1754326"/>
          </a:xfrm>
          <a:prstGeom prst="rect">
            <a:avLst/>
          </a:prstGeom>
          <a:noFill/>
        </p:spPr>
        <p:txBody>
          <a:bodyPr wrap="square">
            <a:spAutoFit/>
          </a:bodyPr>
          <a:lstStyle/>
          <a:p>
            <a:pPr marL="1836738" indent="-1836738"/>
            <a:r>
              <a:rPr lang="en-AU" sz="1800" b="1"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rPr>
              <a:t>Respect</a:t>
            </a:r>
            <a:r>
              <a:rPr lang="en-AU" sz="1800"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rPr>
              <a:t>  	We give due regard to the feelings, wishes and rights of others</a:t>
            </a:r>
          </a:p>
          <a:p>
            <a:endParaRPr lang="en-AU" sz="1800"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endParaRPr>
          </a:p>
          <a:p>
            <a:r>
              <a:rPr lang="en-AU" sz="1800" b="1"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rPr>
              <a:t>Innovation</a:t>
            </a:r>
            <a:r>
              <a:rPr lang="en-AU" sz="1800"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rPr>
              <a:t>  	We strive for new ways to do things effectively</a:t>
            </a:r>
          </a:p>
          <a:p>
            <a:endParaRPr lang="en-AU" sz="1800"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endParaRPr>
          </a:p>
          <a:p>
            <a:r>
              <a:rPr lang="en-AU" b="1" dirty="0">
                <a:solidFill>
                  <a:srgbClr val="201F1E"/>
                </a:solidFill>
                <a:latin typeface="Century Gothic" panose="020B0502020202020204" pitchFamily="34" charset="0"/>
                <a:ea typeface="Century Gothic" panose="020B0502020202020204" pitchFamily="34" charset="0"/>
                <a:cs typeface="Century Gothic" panose="020B0502020202020204" pitchFamily="34" charset="0"/>
              </a:rPr>
              <a:t>Aspiration</a:t>
            </a:r>
            <a:r>
              <a:rPr lang="en-AU" sz="1800" dirty="0">
                <a:solidFill>
                  <a:srgbClr val="201F1E"/>
                </a:solidFill>
                <a:effectLst/>
                <a:latin typeface="Century Gothic" panose="020B0502020202020204" pitchFamily="34" charset="0"/>
                <a:ea typeface="Century Gothic" panose="020B0502020202020204" pitchFamily="34" charset="0"/>
                <a:cs typeface="Century Gothic" panose="020B0502020202020204" pitchFamily="34" charset="0"/>
              </a:rPr>
              <a:t> 	We have a powerful and ambitious plan </a:t>
            </a:r>
          </a:p>
        </p:txBody>
      </p:sp>
      <p:sp>
        <p:nvSpPr>
          <p:cNvPr id="22" name="TextBox 21">
            <a:extLst>
              <a:ext uri="{FF2B5EF4-FFF2-40B4-BE49-F238E27FC236}">
                <a16:creationId xmlns:a16="http://schemas.microsoft.com/office/drawing/2014/main" id="{6E7B183F-D077-14E8-2B9C-0AC0AC053101}"/>
              </a:ext>
            </a:extLst>
          </p:cNvPr>
          <p:cNvSpPr txBox="1"/>
          <p:nvPr/>
        </p:nvSpPr>
        <p:spPr>
          <a:xfrm>
            <a:off x="819015" y="1858248"/>
            <a:ext cx="2006909" cy="461665"/>
          </a:xfrm>
          <a:prstGeom prst="rect">
            <a:avLst/>
          </a:prstGeom>
          <a:noFill/>
        </p:spPr>
        <p:txBody>
          <a:bodyPr wrap="square">
            <a:spAutoFit/>
          </a:bodyPr>
          <a:lstStyle/>
          <a:p>
            <a:r>
              <a:rPr lang="en-AU" sz="2400" b="1" dirty="0">
                <a:solidFill>
                  <a:srgbClr val="201F1E"/>
                </a:solidFill>
                <a:effectLst/>
                <a:latin typeface="+mj-lt"/>
                <a:ea typeface="Century Gothic" panose="020B0502020202020204" pitchFamily="34" charset="0"/>
                <a:cs typeface="Century Gothic" panose="020B0502020202020204" pitchFamily="34" charset="0"/>
              </a:rPr>
              <a:t>Our Vision</a:t>
            </a:r>
            <a:r>
              <a:rPr lang="en-AU" sz="2400" b="1" dirty="0">
                <a:solidFill>
                  <a:srgbClr val="201F1E"/>
                </a:solidFill>
                <a:latin typeface="+mj-lt"/>
                <a:ea typeface="Century Gothic" panose="020B0502020202020204" pitchFamily="34" charset="0"/>
                <a:cs typeface="Century Gothic" panose="020B0502020202020204" pitchFamily="34" charset="0"/>
              </a:rPr>
              <a:t> </a:t>
            </a:r>
            <a:endParaRPr lang="en-AU" sz="2400" dirty="0">
              <a:latin typeface="+mj-lt"/>
            </a:endParaRPr>
          </a:p>
        </p:txBody>
      </p:sp>
      <p:sp>
        <p:nvSpPr>
          <p:cNvPr id="24" name="TextBox 23">
            <a:extLst>
              <a:ext uri="{FF2B5EF4-FFF2-40B4-BE49-F238E27FC236}">
                <a16:creationId xmlns:a16="http://schemas.microsoft.com/office/drawing/2014/main" id="{0534A0F1-C49A-2D47-3FED-C0EE13F763F4}"/>
              </a:ext>
            </a:extLst>
          </p:cNvPr>
          <p:cNvSpPr txBox="1"/>
          <p:nvPr/>
        </p:nvSpPr>
        <p:spPr>
          <a:xfrm>
            <a:off x="819015" y="2974273"/>
            <a:ext cx="2006908" cy="461665"/>
          </a:xfrm>
          <a:prstGeom prst="rect">
            <a:avLst/>
          </a:prstGeom>
          <a:noFill/>
        </p:spPr>
        <p:txBody>
          <a:bodyPr wrap="square">
            <a:spAutoFit/>
          </a:bodyPr>
          <a:lstStyle/>
          <a:p>
            <a:r>
              <a:rPr lang="en-AU" sz="2400" b="1" dirty="0">
                <a:solidFill>
                  <a:srgbClr val="201F1E"/>
                </a:solidFill>
                <a:effectLst/>
                <a:latin typeface="+mj-lt"/>
                <a:ea typeface="Century Gothic" panose="020B0502020202020204" pitchFamily="34" charset="0"/>
                <a:cs typeface="Century Gothic" panose="020B0502020202020204" pitchFamily="34" charset="0"/>
              </a:rPr>
              <a:t>Our Mission</a:t>
            </a:r>
            <a:r>
              <a:rPr lang="en-AU" sz="2400" b="1" dirty="0">
                <a:solidFill>
                  <a:srgbClr val="201F1E"/>
                </a:solidFill>
                <a:latin typeface="+mj-lt"/>
                <a:ea typeface="Century Gothic" panose="020B0502020202020204" pitchFamily="34" charset="0"/>
                <a:cs typeface="Century Gothic" panose="020B0502020202020204" pitchFamily="34" charset="0"/>
              </a:rPr>
              <a:t> </a:t>
            </a:r>
            <a:endParaRPr lang="en-AU" sz="2400" dirty="0">
              <a:latin typeface="+mj-lt"/>
            </a:endParaRPr>
          </a:p>
        </p:txBody>
      </p:sp>
      <p:sp>
        <p:nvSpPr>
          <p:cNvPr id="26" name="TextBox 25">
            <a:extLst>
              <a:ext uri="{FF2B5EF4-FFF2-40B4-BE49-F238E27FC236}">
                <a16:creationId xmlns:a16="http://schemas.microsoft.com/office/drawing/2014/main" id="{3154A905-1445-261C-3E1A-EDC8D0BFBBE3}"/>
              </a:ext>
            </a:extLst>
          </p:cNvPr>
          <p:cNvSpPr txBox="1"/>
          <p:nvPr/>
        </p:nvSpPr>
        <p:spPr>
          <a:xfrm>
            <a:off x="770160" y="4236099"/>
            <a:ext cx="2006907" cy="461665"/>
          </a:xfrm>
          <a:prstGeom prst="rect">
            <a:avLst/>
          </a:prstGeom>
          <a:noFill/>
        </p:spPr>
        <p:txBody>
          <a:bodyPr wrap="square">
            <a:spAutoFit/>
          </a:bodyPr>
          <a:lstStyle/>
          <a:p>
            <a:r>
              <a:rPr lang="en-AU" sz="2400" b="1" dirty="0">
                <a:solidFill>
                  <a:srgbClr val="201F1E"/>
                </a:solidFill>
                <a:effectLst/>
                <a:latin typeface="+mj-lt"/>
                <a:ea typeface="Century Gothic" panose="020B0502020202020204" pitchFamily="34" charset="0"/>
                <a:cs typeface="Century Gothic" panose="020B0502020202020204" pitchFamily="34" charset="0"/>
              </a:rPr>
              <a:t>Our Values </a:t>
            </a:r>
          </a:p>
        </p:txBody>
      </p:sp>
      <p:sp>
        <p:nvSpPr>
          <p:cNvPr id="2" name="Title 1">
            <a:extLst>
              <a:ext uri="{FF2B5EF4-FFF2-40B4-BE49-F238E27FC236}">
                <a16:creationId xmlns:a16="http://schemas.microsoft.com/office/drawing/2014/main" id="{11917AEB-D900-085B-58F0-F714348F0465}"/>
              </a:ext>
            </a:extLst>
          </p:cNvPr>
          <p:cNvSpPr>
            <a:spLocks noGrp="1"/>
          </p:cNvSpPr>
          <p:nvPr>
            <p:ph type="title"/>
          </p:nvPr>
        </p:nvSpPr>
        <p:spPr>
          <a:xfrm>
            <a:off x="770158" y="200479"/>
            <a:ext cx="10602692" cy="1325563"/>
          </a:xfrm>
          <a:solidFill>
            <a:schemeClr val="tx1">
              <a:lumMod val="65000"/>
              <a:lumOff val="35000"/>
            </a:schemeClr>
          </a:solidFill>
        </p:spPr>
        <p:txBody>
          <a:bodyPr/>
          <a:lstStyle/>
          <a:p>
            <a:r>
              <a:rPr lang="en-AU" dirty="0">
                <a:solidFill>
                  <a:schemeClr val="bg2"/>
                </a:solidFill>
              </a:rPr>
              <a:t>About Us</a:t>
            </a:r>
          </a:p>
        </p:txBody>
      </p:sp>
    </p:spTree>
    <p:extLst>
      <p:ext uri="{BB962C8B-B14F-4D97-AF65-F5344CB8AC3E}">
        <p14:creationId xmlns:p14="http://schemas.microsoft.com/office/powerpoint/2010/main" val="3613630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A474-FCED-F509-86DF-F99304A565B6}"/>
              </a:ext>
            </a:extLst>
          </p:cNvPr>
          <p:cNvSpPr>
            <a:spLocks noGrp="1"/>
          </p:cNvSpPr>
          <p:nvPr>
            <p:ph type="title"/>
          </p:nvPr>
        </p:nvSpPr>
        <p:spPr>
          <a:solidFill>
            <a:schemeClr val="tx1">
              <a:lumMod val="65000"/>
              <a:lumOff val="35000"/>
            </a:schemeClr>
          </a:solidFill>
        </p:spPr>
        <p:txBody>
          <a:bodyPr/>
          <a:lstStyle/>
          <a:p>
            <a:r>
              <a:rPr lang="en-AU" dirty="0">
                <a:solidFill>
                  <a:schemeClr val="bg2"/>
                </a:solidFill>
              </a:rPr>
              <a:t>Strategic Objectives</a:t>
            </a:r>
          </a:p>
        </p:txBody>
      </p:sp>
      <p:graphicFrame>
        <p:nvGraphicFramePr>
          <p:cNvPr id="3" name="Table 3">
            <a:extLst>
              <a:ext uri="{FF2B5EF4-FFF2-40B4-BE49-F238E27FC236}">
                <a16:creationId xmlns:a16="http://schemas.microsoft.com/office/drawing/2014/main" id="{A6144817-82BB-6C22-DA4D-B0AC81EA5AB3}"/>
              </a:ext>
            </a:extLst>
          </p:cNvPr>
          <p:cNvGraphicFramePr>
            <a:graphicFrameLocks noGrp="1"/>
          </p:cNvGraphicFramePr>
          <p:nvPr>
            <p:extLst>
              <p:ext uri="{D42A27DB-BD31-4B8C-83A1-F6EECF244321}">
                <p14:modId xmlns:p14="http://schemas.microsoft.com/office/powerpoint/2010/main" val="2740856391"/>
              </p:ext>
            </p:extLst>
          </p:nvPr>
        </p:nvGraphicFramePr>
        <p:xfrm>
          <a:off x="838200" y="1690688"/>
          <a:ext cx="10515599" cy="2387600"/>
        </p:xfrm>
        <a:graphic>
          <a:graphicData uri="http://schemas.openxmlformats.org/drawingml/2006/table">
            <a:tbl>
              <a:tblPr firstRow="1" bandRow="1">
                <a:tableStyleId>{2D5ABB26-0587-4C30-8999-92F81FD0307C}</a:tableStyleId>
              </a:tblPr>
              <a:tblGrid>
                <a:gridCol w="1752600">
                  <a:extLst>
                    <a:ext uri="{9D8B030D-6E8A-4147-A177-3AD203B41FA5}">
                      <a16:colId xmlns:a16="http://schemas.microsoft.com/office/drawing/2014/main" val="3736847828"/>
                    </a:ext>
                  </a:extLst>
                </a:gridCol>
                <a:gridCol w="5713525">
                  <a:extLst>
                    <a:ext uri="{9D8B030D-6E8A-4147-A177-3AD203B41FA5}">
                      <a16:colId xmlns:a16="http://schemas.microsoft.com/office/drawing/2014/main" val="3234803267"/>
                    </a:ext>
                  </a:extLst>
                </a:gridCol>
                <a:gridCol w="758071">
                  <a:extLst>
                    <a:ext uri="{9D8B030D-6E8A-4147-A177-3AD203B41FA5}">
                      <a16:colId xmlns:a16="http://schemas.microsoft.com/office/drawing/2014/main" val="1686501591"/>
                    </a:ext>
                  </a:extLst>
                </a:gridCol>
                <a:gridCol w="740442">
                  <a:extLst>
                    <a:ext uri="{9D8B030D-6E8A-4147-A177-3AD203B41FA5}">
                      <a16:colId xmlns:a16="http://schemas.microsoft.com/office/drawing/2014/main" val="427527330"/>
                    </a:ext>
                  </a:extLst>
                </a:gridCol>
                <a:gridCol w="758071">
                  <a:extLst>
                    <a:ext uri="{9D8B030D-6E8A-4147-A177-3AD203B41FA5}">
                      <a16:colId xmlns:a16="http://schemas.microsoft.com/office/drawing/2014/main" val="3492995053"/>
                    </a:ext>
                  </a:extLst>
                </a:gridCol>
                <a:gridCol w="792890">
                  <a:extLst>
                    <a:ext uri="{9D8B030D-6E8A-4147-A177-3AD203B41FA5}">
                      <a16:colId xmlns:a16="http://schemas.microsoft.com/office/drawing/2014/main" val="1784254575"/>
                    </a:ext>
                  </a:extLst>
                </a:gridCol>
              </a:tblGrid>
              <a:tr h="132019">
                <a:tc>
                  <a:txBody>
                    <a:bodyPr/>
                    <a:lstStyle/>
                    <a:p>
                      <a:pPr algn="l"/>
                      <a:r>
                        <a:rPr lang="en-AU" b="1" dirty="0">
                          <a:latin typeface="+mj-lt"/>
                        </a:rPr>
                        <a:t>Finance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AU" b="1" dirty="0">
                          <a:latin typeface="+mj-lt"/>
                        </a:rPr>
                        <a:t>Goals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latin typeface="+mj-lt"/>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latin typeface="+mj-lt"/>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latin typeface="+mj-lt"/>
                        </a:rPr>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latin typeface="+mj-lt"/>
                        </a:rPr>
                        <a:t>2025</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6312791"/>
                  </a:ext>
                </a:extLst>
              </a:tr>
              <a:tr h="37084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latin typeface="+mj-lt"/>
                        </a:rPr>
                        <a:t>1. To maintain financial stability</a:t>
                      </a:r>
                    </a:p>
                    <a:p>
                      <a:endParaRPr lang="en-AU" dirty="0">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kern="1200" dirty="0">
                          <a:solidFill>
                            <a:schemeClr val="tx1"/>
                          </a:solidFill>
                          <a:effectLst/>
                          <a:latin typeface="+mj-lt"/>
                          <a:ea typeface="+mn-ea"/>
                          <a:cs typeface="+mn-cs"/>
                        </a:rPr>
                        <a:t>1.1  Retain all current sponsors in season 2023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prstClr val="black"/>
                          </a:solidFill>
                          <a:effectLst/>
                          <a:uLnTx/>
                          <a:uFillTx/>
                          <a:latin typeface="Calibri" panose="020F0502020204030204"/>
                          <a:ea typeface="+mn-ea"/>
                          <a:cs typeface="+mn-cs"/>
                        </a:rPr>
                        <a:t>TBC</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3415718"/>
                  </a:ext>
                </a:extLst>
              </a:tr>
              <a:tr h="370840">
                <a:tc vMerge="1">
                  <a:txBody>
                    <a:bodyPr/>
                    <a:lstStyle/>
                    <a:p>
                      <a:endParaRPr lang="en-AU">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latin typeface="+mj-lt"/>
                        </a:rPr>
                        <a:t>1.2  Lock in premiership sponsor for the next three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prstClr val="black"/>
                          </a:solidFill>
                          <a:effectLst/>
                          <a:uLnTx/>
                          <a:uFillTx/>
                          <a:latin typeface="Calibri" panose="020F0502020204030204"/>
                          <a:ea typeface="+mn-ea"/>
                          <a:cs typeface="+mn-cs"/>
                        </a:rPr>
                        <a:t>TBC</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5611194"/>
                  </a:ext>
                </a:extLst>
              </a:tr>
              <a:tr h="370840">
                <a:tc vMerge="1">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latin typeface="+mj-lt"/>
                        </a:rPr>
                        <a:t>1.3  Develop a social media sponsor option to attract </a:t>
                      </a:r>
                    </a:p>
                    <a:p>
                      <a:r>
                        <a:rPr lang="en-AU" dirty="0">
                          <a:latin typeface="+mj-lt"/>
                        </a:rPr>
                        <a:t>        3 new sponsors each year over three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7024812"/>
                  </a:ext>
                </a:extLst>
              </a:tr>
              <a:tr h="370840">
                <a:tc vMerge="1">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latin typeface="+mj-lt"/>
                        </a:rPr>
                        <a:t>1.4  Create a position dedicated to grants and </a:t>
                      </a:r>
                    </a:p>
                    <a:p>
                      <a:r>
                        <a:rPr lang="en-AU" dirty="0">
                          <a:latin typeface="+mj-lt"/>
                        </a:rPr>
                        <a:t>        sponsorships by season 2023’s commencement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solidFill>
                            <a:schemeClr val="bg2"/>
                          </a:solidFill>
                          <a:latin typeface="+mj-lt"/>
                        </a:rPr>
                        <a:t>Mar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4564544"/>
                  </a:ext>
                </a:extLst>
              </a:tr>
            </a:tbl>
          </a:graphicData>
        </a:graphic>
      </p:graphicFrame>
      <p:sp>
        <p:nvSpPr>
          <p:cNvPr id="9" name="TextBox 8">
            <a:extLst>
              <a:ext uri="{FF2B5EF4-FFF2-40B4-BE49-F238E27FC236}">
                <a16:creationId xmlns:a16="http://schemas.microsoft.com/office/drawing/2014/main" id="{FE3247DA-721A-A840-50CA-32CA9EE03B9D}"/>
              </a:ext>
            </a:extLst>
          </p:cNvPr>
          <p:cNvSpPr txBox="1"/>
          <p:nvPr/>
        </p:nvSpPr>
        <p:spPr>
          <a:xfrm>
            <a:off x="838200" y="4738549"/>
            <a:ext cx="7679267" cy="1200329"/>
          </a:xfrm>
          <a:prstGeom prst="rect">
            <a:avLst/>
          </a:prstGeom>
          <a:noFill/>
        </p:spPr>
        <p:txBody>
          <a:bodyPr wrap="square">
            <a:spAutoFit/>
          </a:bodyPr>
          <a:lstStyle/>
          <a:p>
            <a:r>
              <a:rPr lang="en-AU" dirty="0">
                <a:solidFill>
                  <a:srgbClr val="201F1E"/>
                </a:solidFill>
                <a:effectLst/>
                <a:latin typeface="+mj-lt"/>
                <a:ea typeface="Century Gothic" panose="020B0502020202020204" pitchFamily="34" charset="0"/>
                <a:cs typeface="Century Gothic" panose="020B0502020202020204" pitchFamily="34" charset="0"/>
              </a:rPr>
              <a:t>Notes: </a:t>
            </a:r>
          </a:p>
          <a:p>
            <a:pPr marL="342900" lvl="0" indent="-342900">
              <a:buFont typeface="Arial" panose="020B0604020202020204" pitchFamily="34" charset="0"/>
              <a:buChar char="●"/>
            </a:pPr>
            <a:r>
              <a:rPr lang="en-AU" dirty="0">
                <a:solidFill>
                  <a:srgbClr val="201F1E"/>
                </a:solidFill>
                <a:effectLst/>
                <a:latin typeface="+mj-lt"/>
                <a:ea typeface="Noto Sans Symbols"/>
                <a:cs typeface="Noto Sans Symbols"/>
              </a:rPr>
              <a:t>Attract additional sponsors – a hit list</a:t>
            </a:r>
          </a:p>
          <a:p>
            <a:pPr marL="342900" lvl="0" indent="-342900">
              <a:buFont typeface="Arial" panose="020B0604020202020204" pitchFamily="34" charset="0"/>
              <a:buChar char="●"/>
            </a:pPr>
            <a:r>
              <a:rPr lang="en-AU" dirty="0">
                <a:solidFill>
                  <a:srgbClr val="201F1E"/>
                </a:solidFill>
                <a:effectLst/>
                <a:latin typeface="+mj-lt"/>
                <a:ea typeface="Noto Sans Symbols"/>
                <a:cs typeface="Noto Sans Symbols"/>
              </a:rPr>
              <a:t>Could there be a league sponsor coordinator for the Exec?</a:t>
            </a:r>
          </a:p>
          <a:p>
            <a:pPr marL="342900" lvl="0" indent="-342900">
              <a:buFont typeface="Arial" panose="020B0604020202020204" pitchFamily="34" charset="0"/>
              <a:buChar char="●"/>
            </a:pPr>
            <a:r>
              <a:rPr lang="en-AU" dirty="0">
                <a:effectLst/>
                <a:latin typeface="+mj-lt"/>
                <a:ea typeface="Century Gothic" panose="020B0502020202020204" pitchFamily="34" charset="0"/>
                <a:cs typeface="Century Gothic" panose="020B0502020202020204" pitchFamily="34" charset="0"/>
              </a:rPr>
              <a:t>More income diversity avenues</a:t>
            </a:r>
            <a:r>
              <a:rPr lang="en-AU" dirty="0">
                <a:effectLst/>
                <a:latin typeface="+mj-lt"/>
              </a:rPr>
              <a:t> </a:t>
            </a:r>
            <a:endParaRPr lang="en-AU" dirty="0">
              <a:latin typeface="+mj-lt"/>
            </a:endParaRPr>
          </a:p>
        </p:txBody>
      </p:sp>
    </p:spTree>
    <p:extLst>
      <p:ext uri="{BB962C8B-B14F-4D97-AF65-F5344CB8AC3E}">
        <p14:creationId xmlns:p14="http://schemas.microsoft.com/office/powerpoint/2010/main" val="60336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A474-FCED-F509-86DF-F99304A565B6}"/>
              </a:ext>
            </a:extLst>
          </p:cNvPr>
          <p:cNvSpPr>
            <a:spLocks noGrp="1"/>
          </p:cNvSpPr>
          <p:nvPr>
            <p:ph type="title"/>
          </p:nvPr>
        </p:nvSpPr>
        <p:spPr>
          <a:solidFill>
            <a:schemeClr val="tx1">
              <a:lumMod val="65000"/>
              <a:lumOff val="35000"/>
            </a:schemeClr>
          </a:solidFill>
        </p:spPr>
        <p:txBody>
          <a:bodyPr/>
          <a:lstStyle/>
          <a:p>
            <a:r>
              <a:rPr lang="en-AU" dirty="0">
                <a:solidFill>
                  <a:schemeClr val="bg2"/>
                </a:solidFill>
              </a:rPr>
              <a:t>Strategic Objectives</a:t>
            </a:r>
          </a:p>
        </p:txBody>
      </p:sp>
      <p:graphicFrame>
        <p:nvGraphicFramePr>
          <p:cNvPr id="3" name="Table 3">
            <a:extLst>
              <a:ext uri="{FF2B5EF4-FFF2-40B4-BE49-F238E27FC236}">
                <a16:creationId xmlns:a16="http://schemas.microsoft.com/office/drawing/2014/main" id="{A6144817-82BB-6C22-DA4D-B0AC81EA5AB3}"/>
              </a:ext>
            </a:extLst>
          </p:cNvPr>
          <p:cNvGraphicFramePr>
            <a:graphicFrameLocks noGrp="1"/>
          </p:cNvGraphicFramePr>
          <p:nvPr>
            <p:extLst>
              <p:ext uri="{D42A27DB-BD31-4B8C-83A1-F6EECF244321}">
                <p14:modId xmlns:p14="http://schemas.microsoft.com/office/powerpoint/2010/main" val="1136768297"/>
              </p:ext>
            </p:extLst>
          </p:nvPr>
        </p:nvGraphicFramePr>
        <p:xfrm>
          <a:off x="838200" y="1690688"/>
          <a:ext cx="10515600" cy="2743200"/>
        </p:xfrm>
        <a:graphic>
          <a:graphicData uri="http://schemas.openxmlformats.org/drawingml/2006/table">
            <a:tbl>
              <a:tblPr firstRow="1" bandRow="1">
                <a:tableStyleId>{2D5ABB26-0587-4C30-8999-92F81FD0307C}</a:tableStyleId>
              </a:tblPr>
              <a:tblGrid>
                <a:gridCol w="1752600">
                  <a:extLst>
                    <a:ext uri="{9D8B030D-6E8A-4147-A177-3AD203B41FA5}">
                      <a16:colId xmlns:a16="http://schemas.microsoft.com/office/drawing/2014/main" val="3736847828"/>
                    </a:ext>
                  </a:extLst>
                </a:gridCol>
                <a:gridCol w="5678265">
                  <a:extLst>
                    <a:ext uri="{9D8B030D-6E8A-4147-A177-3AD203B41FA5}">
                      <a16:colId xmlns:a16="http://schemas.microsoft.com/office/drawing/2014/main" val="3234803267"/>
                    </a:ext>
                  </a:extLst>
                </a:gridCol>
                <a:gridCol w="775702">
                  <a:extLst>
                    <a:ext uri="{9D8B030D-6E8A-4147-A177-3AD203B41FA5}">
                      <a16:colId xmlns:a16="http://schemas.microsoft.com/office/drawing/2014/main" val="1686501591"/>
                    </a:ext>
                  </a:extLst>
                </a:gridCol>
                <a:gridCol w="740442">
                  <a:extLst>
                    <a:ext uri="{9D8B030D-6E8A-4147-A177-3AD203B41FA5}">
                      <a16:colId xmlns:a16="http://schemas.microsoft.com/office/drawing/2014/main" val="427527330"/>
                    </a:ext>
                  </a:extLst>
                </a:gridCol>
                <a:gridCol w="793331">
                  <a:extLst>
                    <a:ext uri="{9D8B030D-6E8A-4147-A177-3AD203B41FA5}">
                      <a16:colId xmlns:a16="http://schemas.microsoft.com/office/drawing/2014/main" val="3492995053"/>
                    </a:ext>
                  </a:extLst>
                </a:gridCol>
                <a:gridCol w="775260">
                  <a:extLst>
                    <a:ext uri="{9D8B030D-6E8A-4147-A177-3AD203B41FA5}">
                      <a16:colId xmlns:a16="http://schemas.microsoft.com/office/drawing/2014/main" val="1784254575"/>
                    </a:ext>
                  </a:extLst>
                </a:gridCol>
              </a:tblGrid>
              <a:tr h="132019">
                <a:tc>
                  <a:txBody>
                    <a:bodyPr/>
                    <a:lstStyle/>
                    <a:p>
                      <a:pPr algn="l"/>
                      <a:r>
                        <a:rPr lang="en-AU" sz="1800" b="1" dirty="0">
                          <a:latin typeface="+mj-lt"/>
                        </a:rPr>
                        <a:t>Community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b="1" dirty="0">
                          <a:latin typeface="+mj-lt"/>
                        </a:rPr>
                        <a:t>Goals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b="1" dirty="0">
                          <a:latin typeface="+mj-lt"/>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b="1" dirty="0">
                          <a:latin typeface="+mj-lt"/>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b="1" dirty="0">
                          <a:latin typeface="+mj-lt"/>
                        </a:rPr>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b="1" dirty="0">
                          <a:latin typeface="+mj-lt"/>
                        </a:rPr>
                        <a:t>2025</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6312791"/>
                  </a:ext>
                </a:extLst>
              </a:tr>
              <a:tr h="37084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latin typeface="+mj-lt"/>
                        </a:rPr>
                        <a:t>2. To engage with our community and stakeholders to enhance our reputation as a league of choice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00990" indent="-270510"/>
                      <a:r>
                        <a:rPr lang="en-AU" sz="1800" dirty="0">
                          <a:solidFill>
                            <a:srgbClr val="201F1E"/>
                          </a:solidFill>
                          <a:effectLst/>
                          <a:latin typeface="+mj-lt"/>
                          <a:ea typeface="Century Gothic" panose="020B0502020202020204" pitchFamily="34" charset="0"/>
                          <a:cs typeface="Century Gothic" panose="020B0502020202020204" pitchFamily="34" charset="0"/>
                        </a:rPr>
                        <a:t>2.1  Develop a consolidated social and cultural   </a:t>
                      </a:r>
                    </a:p>
                    <a:p>
                      <a:pPr marL="300990" indent="-270510"/>
                      <a:r>
                        <a:rPr lang="en-AU" sz="1800" dirty="0">
                          <a:solidFill>
                            <a:srgbClr val="201F1E"/>
                          </a:solidFill>
                          <a:effectLst/>
                          <a:latin typeface="+mj-lt"/>
                          <a:ea typeface="Century Gothic" panose="020B0502020202020204" pitchFamily="34" charset="0"/>
                          <a:cs typeface="Century Gothic" panose="020B0502020202020204" pitchFamily="34" charset="0"/>
                        </a:rPr>
                        <a:t>        recognition events plan for 2023-2025.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dirty="0">
                          <a:latin typeface="+mj-lt"/>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3415718"/>
                  </a:ext>
                </a:extLst>
              </a:tr>
              <a:tr h="370840">
                <a:tc vMerge="1">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kern="1200" dirty="0">
                          <a:solidFill>
                            <a:schemeClr val="tx1"/>
                          </a:solidFill>
                          <a:effectLst/>
                          <a:latin typeface="+mj-lt"/>
                          <a:ea typeface="+mn-ea"/>
                          <a:cs typeface="+mn-cs"/>
                        </a:rPr>
                        <a:t>2.2  Develop a community and stakeholder engagement </a:t>
                      </a:r>
                    </a:p>
                    <a:p>
                      <a:r>
                        <a:rPr lang="en-AU" sz="1800" kern="1200" dirty="0">
                          <a:solidFill>
                            <a:schemeClr val="tx1"/>
                          </a:solidFill>
                          <a:effectLst/>
                          <a:latin typeface="+mj-lt"/>
                          <a:ea typeface="+mn-ea"/>
                          <a:cs typeface="+mn-cs"/>
                        </a:rPr>
                        <a:t>        plan by June 2023.</a:t>
                      </a:r>
                      <a:r>
                        <a:rPr lang="en-AU" sz="1800" dirty="0">
                          <a:solidFill>
                            <a:srgbClr val="201F1E"/>
                          </a:solidFill>
                          <a:effectLst/>
                          <a:latin typeface="+mj-lt"/>
                          <a:ea typeface="Century Gothic" panose="020B0502020202020204" pitchFamily="34" charset="0"/>
                          <a:cs typeface="Century Gothic" panose="020B0502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dirty="0">
                          <a:solidFill>
                            <a:schemeClr val="bg2"/>
                          </a:solidFill>
                          <a:latin typeface="+mj-lt"/>
                        </a:rPr>
                        <a:t>June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5611194"/>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kern="1200" dirty="0">
                          <a:solidFill>
                            <a:schemeClr val="tx1"/>
                          </a:solidFill>
                          <a:effectLst/>
                          <a:latin typeface="+mj-lt"/>
                          <a:ea typeface="+mn-ea"/>
                          <a:cs typeface="+mn-cs"/>
                        </a:rPr>
                        <a:t>2.3  Develop a communication strategy by November </a:t>
                      </a:r>
                    </a:p>
                    <a:p>
                      <a:r>
                        <a:rPr lang="en-AU" sz="1800" kern="1200" dirty="0">
                          <a:solidFill>
                            <a:schemeClr val="tx1"/>
                          </a:solidFill>
                          <a:effectLst/>
                          <a:latin typeface="+mj-lt"/>
                          <a:ea typeface="+mn-ea"/>
                          <a:cs typeface="+mn-cs"/>
                        </a:rPr>
                        <a:t>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dirty="0">
                          <a:solidFill>
                            <a:schemeClr val="bg2"/>
                          </a:solidFill>
                          <a:latin typeface="+mj-lt"/>
                        </a:rPr>
                        <a:t>Nov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7024812"/>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kern="1200" dirty="0">
                          <a:solidFill>
                            <a:schemeClr val="tx1"/>
                          </a:solidFill>
                          <a:effectLst/>
                          <a:latin typeface="+mj-lt"/>
                          <a:ea typeface="+mn-ea"/>
                          <a:cs typeface="+mn-cs"/>
                        </a:rPr>
                        <a:t>2.4  Develop a calendar of community events supporting </a:t>
                      </a:r>
                    </a:p>
                    <a:p>
                      <a:r>
                        <a:rPr lang="en-AU" sz="1800" kern="1200" dirty="0">
                          <a:solidFill>
                            <a:schemeClr val="tx1"/>
                          </a:solidFill>
                          <a:effectLst/>
                          <a:latin typeface="+mj-lt"/>
                          <a:ea typeface="+mn-ea"/>
                          <a:cs typeface="+mn-cs"/>
                        </a:rPr>
                        <a:t>        health and wellbeing of our community by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solidFill>
                          <a:schemeClr val="bg2"/>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4564544"/>
                  </a:ext>
                </a:extLst>
              </a:tr>
            </a:tbl>
          </a:graphicData>
        </a:graphic>
      </p:graphicFrame>
    </p:spTree>
    <p:extLst>
      <p:ext uri="{BB962C8B-B14F-4D97-AF65-F5344CB8AC3E}">
        <p14:creationId xmlns:p14="http://schemas.microsoft.com/office/powerpoint/2010/main" val="146355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A474-FCED-F509-86DF-F99304A565B6}"/>
              </a:ext>
            </a:extLst>
          </p:cNvPr>
          <p:cNvSpPr>
            <a:spLocks noGrp="1"/>
          </p:cNvSpPr>
          <p:nvPr>
            <p:ph type="title"/>
          </p:nvPr>
        </p:nvSpPr>
        <p:spPr>
          <a:xfrm>
            <a:off x="838200" y="365126"/>
            <a:ext cx="10515600" cy="1190096"/>
          </a:xfrm>
          <a:solidFill>
            <a:schemeClr val="tx1">
              <a:lumMod val="65000"/>
              <a:lumOff val="35000"/>
            </a:schemeClr>
          </a:solidFill>
        </p:spPr>
        <p:txBody>
          <a:bodyPr/>
          <a:lstStyle/>
          <a:p>
            <a:r>
              <a:rPr lang="en-AU" dirty="0">
                <a:solidFill>
                  <a:schemeClr val="bg2"/>
                </a:solidFill>
              </a:rPr>
              <a:t>Strategic Objectives</a:t>
            </a:r>
          </a:p>
        </p:txBody>
      </p:sp>
      <p:graphicFrame>
        <p:nvGraphicFramePr>
          <p:cNvPr id="3" name="Table 3">
            <a:extLst>
              <a:ext uri="{FF2B5EF4-FFF2-40B4-BE49-F238E27FC236}">
                <a16:creationId xmlns:a16="http://schemas.microsoft.com/office/drawing/2014/main" id="{A6144817-82BB-6C22-DA4D-B0AC81EA5AB3}"/>
              </a:ext>
            </a:extLst>
          </p:cNvPr>
          <p:cNvGraphicFramePr>
            <a:graphicFrameLocks noGrp="1"/>
          </p:cNvGraphicFramePr>
          <p:nvPr>
            <p:extLst>
              <p:ext uri="{D42A27DB-BD31-4B8C-83A1-F6EECF244321}">
                <p14:modId xmlns:p14="http://schemas.microsoft.com/office/powerpoint/2010/main" val="2459345857"/>
              </p:ext>
            </p:extLst>
          </p:nvPr>
        </p:nvGraphicFramePr>
        <p:xfrm>
          <a:off x="838199" y="1555222"/>
          <a:ext cx="10515601" cy="5125720"/>
        </p:xfrm>
        <a:graphic>
          <a:graphicData uri="http://schemas.openxmlformats.org/drawingml/2006/table">
            <a:tbl>
              <a:tblPr firstRow="1" bandRow="1">
                <a:tableStyleId>{2D5ABB26-0587-4C30-8999-92F81FD0307C}</a:tableStyleId>
              </a:tblPr>
              <a:tblGrid>
                <a:gridCol w="1752600">
                  <a:extLst>
                    <a:ext uri="{9D8B030D-6E8A-4147-A177-3AD203B41FA5}">
                      <a16:colId xmlns:a16="http://schemas.microsoft.com/office/drawing/2014/main" val="3736847828"/>
                    </a:ext>
                  </a:extLst>
                </a:gridCol>
                <a:gridCol w="5748867">
                  <a:extLst>
                    <a:ext uri="{9D8B030D-6E8A-4147-A177-3AD203B41FA5}">
                      <a16:colId xmlns:a16="http://schemas.microsoft.com/office/drawing/2014/main" val="3234803267"/>
                    </a:ext>
                  </a:extLst>
                </a:gridCol>
                <a:gridCol w="778933">
                  <a:extLst>
                    <a:ext uri="{9D8B030D-6E8A-4147-A177-3AD203B41FA5}">
                      <a16:colId xmlns:a16="http://schemas.microsoft.com/office/drawing/2014/main" val="1686501591"/>
                    </a:ext>
                  </a:extLst>
                </a:gridCol>
                <a:gridCol w="728133">
                  <a:extLst>
                    <a:ext uri="{9D8B030D-6E8A-4147-A177-3AD203B41FA5}">
                      <a16:colId xmlns:a16="http://schemas.microsoft.com/office/drawing/2014/main" val="427527330"/>
                    </a:ext>
                  </a:extLst>
                </a:gridCol>
                <a:gridCol w="753903">
                  <a:extLst>
                    <a:ext uri="{9D8B030D-6E8A-4147-A177-3AD203B41FA5}">
                      <a16:colId xmlns:a16="http://schemas.microsoft.com/office/drawing/2014/main" val="3492995053"/>
                    </a:ext>
                  </a:extLst>
                </a:gridCol>
                <a:gridCol w="753165">
                  <a:extLst>
                    <a:ext uri="{9D8B030D-6E8A-4147-A177-3AD203B41FA5}">
                      <a16:colId xmlns:a16="http://schemas.microsoft.com/office/drawing/2014/main" val="1784254575"/>
                    </a:ext>
                  </a:extLst>
                </a:gridCol>
              </a:tblGrid>
              <a:tr h="132019">
                <a:tc>
                  <a:txBody>
                    <a:bodyPr/>
                    <a:lstStyle/>
                    <a:p>
                      <a:pPr algn="l"/>
                      <a:r>
                        <a:rPr lang="en-AU" b="1" dirty="0"/>
                        <a:t>Operations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AU" b="1" dirty="0"/>
                        <a:t>Goals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b="1" dirty="0"/>
                        <a:t>2025</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6312791"/>
                  </a:ext>
                </a:extLst>
              </a:tr>
              <a:tr h="370840">
                <a:tc rowSpan="7">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AU" sz="1800" kern="1200" dirty="0">
                          <a:solidFill>
                            <a:schemeClr val="tx1"/>
                          </a:solidFill>
                          <a:effectLst/>
                          <a:latin typeface="+mj-lt"/>
                          <a:ea typeface="+mn-ea"/>
                          <a:cs typeface="+mn-cs"/>
                        </a:rPr>
                        <a:t>3. To provide clear and ready access to current governance operations </a:t>
                      </a:r>
                    </a:p>
                    <a:p>
                      <a:endParaRPr lang="en-AU" dirty="0">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3.1  Adopt and review child safe standards by the Jan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and provide guidance to provide guidance for clubs.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dirty="0">
                          <a:solidFill>
                            <a:schemeClr val="bg2"/>
                          </a:solidFill>
                        </a:rPr>
                        <a:t>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3415718"/>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3.2  Merge football and netball Facebook and Instagram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pages – e.g. a common landing page.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3975" indent="0">
                        <a:tabLst/>
                      </a:pPr>
                      <a:r>
                        <a:rPr lang="en-AU" dirty="0">
                          <a:solidFill>
                            <a:schemeClr val="tx1"/>
                          </a:solidFill>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5611194"/>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3.3  Appoint a netball publicity officer by March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dirty="0">
                          <a:solidFill>
                            <a:schemeClr val="bg2"/>
                          </a:solidFill>
                        </a:rPr>
                        <a:t>Mar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7024812"/>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3.4  Update website and social media pages on an ongoing</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basis by supporting a communications manager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social media manager.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solidFill>
                            <a:schemeClr val="tx1"/>
                          </a:solidFill>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4564544"/>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3.5  Provide opportunity to Clubs to review and give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feedback to the League on all governance issues by the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start of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dirty="0">
                          <a:solidFill>
                            <a:schemeClr val="bg2"/>
                          </a:solidFill>
                        </a:rPr>
                        <a:t>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575937"/>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3.6  Develop a structure to provide fair opportunity for all</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clubs to host and cater finals by 2024 season.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dirty="0">
                          <a:solidFill>
                            <a:schemeClr val="bg2"/>
                          </a:solidFill>
                        </a:rPr>
                        <a:t>Mar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73567488"/>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3.7  To provide a full complement of junior football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        netball competitors.</a:t>
                      </a:r>
                      <a:r>
                        <a:rPr lang="en-AU" dirty="0">
                          <a:effectLst/>
                          <a:latin typeface="+mj-lt"/>
                        </a:rPr>
                        <a:t> </a:t>
                      </a:r>
                      <a:endParaRPr lang="en-AU" sz="180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AU" dirty="0">
                        <a:solidFill>
                          <a:schemeClr val="bg2"/>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3988301293"/>
                  </a:ext>
                </a:extLst>
              </a:tr>
            </a:tbl>
          </a:graphicData>
        </a:graphic>
      </p:graphicFrame>
    </p:spTree>
    <p:extLst>
      <p:ext uri="{BB962C8B-B14F-4D97-AF65-F5344CB8AC3E}">
        <p14:creationId xmlns:p14="http://schemas.microsoft.com/office/powerpoint/2010/main" val="1346880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A474-FCED-F509-86DF-F99304A565B6}"/>
              </a:ext>
            </a:extLst>
          </p:cNvPr>
          <p:cNvSpPr>
            <a:spLocks noGrp="1"/>
          </p:cNvSpPr>
          <p:nvPr>
            <p:ph type="title"/>
          </p:nvPr>
        </p:nvSpPr>
        <p:spPr>
          <a:solidFill>
            <a:schemeClr val="tx1">
              <a:lumMod val="65000"/>
              <a:lumOff val="35000"/>
            </a:schemeClr>
          </a:solidFill>
        </p:spPr>
        <p:txBody>
          <a:bodyPr/>
          <a:lstStyle/>
          <a:p>
            <a:r>
              <a:rPr lang="en-AU" dirty="0">
                <a:solidFill>
                  <a:schemeClr val="bg2"/>
                </a:solidFill>
              </a:rPr>
              <a:t>Strategic Objectives</a:t>
            </a:r>
          </a:p>
        </p:txBody>
      </p:sp>
      <p:graphicFrame>
        <p:nvGraphicFramePr>
          <p:cNvPr id="3" name="Table 3">
            <a:extLst>
              <a:ext uri="{FF2B5EF4-FFF2-40B4-BE49-F238E27FC236}">
                <a16:creationId xmlns:a16="http://schemas.microsoft.com/office/drawing/2014/main" id="{A6144817-82BB-6C22-DA4D-B0AC81EA5AB3}"/>
              </a:ext>
            </a:extLst>
          </p:cNvPr>
          <p:cNvGraphicFramePr>
            <a:graphicFrameLocks noGrp="1"/>
          </p:cNvGraphicFramePr>
          <p:nvPr>
            <p:extLst>
              <p:ext uri="{D42A27DB-BD31-4B8C-83A1-F6EECF244321}">
                <p14:modId xmlns:p14="http://schemas.microsoft.com/office/powerpoint/2010/main" val="4040748391"/>
              </p:ext>
            </p:extLst>
          </p:nvPr>
        </p:nvGraphicFramePr>
        <p:xfrm>
          <a:off x="838200" y="1690688"/>
          <a:ext cx="10515599" cy="4307840"/>
        </p:xfrm>
        <a:graphic>
          <a:graphicData uri="http://schemas.openxmlformats.org/drawingml/2006/table">
            <a:tbl>
              <a:tblPr firstRow="1" bandRow="1">
                <a:tableStyleId>{2D5ABB26-0587-4C30-8999-92F81FD0307C}</a:tableStyleId>
              </a:tblPr>
              <a:tblGrid>
                <a:gridCol w="1775614">
                  <a:extLst>
                    <a:ext uri="{9D8B030D-6E8A-4147-A177-3AD203B41FA5}">
                      <a16:colId xmlns:a16="http://schemas.microsoft.com/office/drawing/2014/main" val="3736847828"/>
                    </a:ext>
                  </a:extLst>
                </a:gridCol>
                <a:gridCol w="5869786">
                  <a:extLst>
                    <a:ext uri="{9D8B030D-6E8A-4147-A177-3AD203B41FA5}">
                      <a16:colId xmlns:a16="http://schemas.microsoft.com/office/drawing/2014/main" val="3234803267"/>
                    </a:ext>
                  </a:extLst>
                </a:gridCol>
                <a:gridCol w="745067">
                  <a:extLst>
                    <a:ext uri="{9D8B030D-6E8A-4147-A177-3AD203B41FA5}">
                      <a16:colId xmlns:a16="http://schemas.microsoft.com/office/drawing/2014/main" val="1686501591"/>
                    </a:ext>
                  </a:extLst>
                </a:gridCol>
                <a:gridCol w="694266">
                  <a:extLst>
                    <a:ext uri="{9D8B030D-6E8A-4147-A177-3AD203B41FA5}">
                      <a16:colId xmlns:a16="http://schemas.microsoft.com/office/drawing/2014/main" val="427527330"/>
                    </a:ext>
                  </a:extLst>
                </a:gridCol>
                <a:gridCol w="694267">
                  <a:extLst>
                    <a:ext uri="{9D8B030D-6E8A-4147-A177-3AD203B41FA5}">
                      <a16:colId xmlns:a16="http://schemas.microsoft.com/office/drawing/2014/main" val="3492995053"/>
                    </a:ext>
                  </a:extLst>
                </a:gridCol>
                <a:gridCol w="736599">
                  <a:extLst>
                    <a:ext uri="{9D8B030D-6E8A-4147-A177-3AD203B41FA5}">
                      <a16:colId xmlns:a16="http://schemas.microsoft.com/office/drawing/2014/main" val="1784254575"/>
                    </a:ext>
                  </a:extLst>
                </a:gridCol>
              </a:tblGrid>
              <a:tr h="132019">
                <a:tc>
                  <a:txBody>
                    <a:bodyPr/>
                    <a:lstStyle/>
                    <a:p>
                      <a:pPr algn="l"/>
                      <a:r>
                        <a:rPr lang="en-AU" sz="1800" b="1" dirty="0">
                          <a:latin typeface="+mj-lt"/>
                        </a:rPr>
                        <a:t>Our People  </a:t>
                      </a:r>
                      <a:r>
                        <a:rPr lang="en-AU" sz="1200" b="1" dirty="0">
                          <a:latin typeface="+mj-lt"/>
                        </a:rPr>
                        <a:t>Members &amp; Executive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AU" sz="1800" b="1" dirty="0">
                          <a:latin typeface="+mj-lt"/>
                        </a:rPr>
                        <a:t>Goals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sz="1800" b="1" dirty="0">
                          <a:latin typeface="+mj-lt"/>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sz="1800" b="1" dirty="0">
                          <a:latin typeface="+mj-lt"/>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sz="1800" b="1" dirty="0">
                          <a:latin typeface="+mj-lt"/>
                        </a:rPr>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sz="1800" b="1" dirty="0">
                          <a:latin typeface="+mj-lt"/>
                        </a:rPr>
                        <a:t>2025</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6312791"/>
                  </a:ext>
                </a:extLst>
              </a:tr>
              <a:tr h="370840">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tx1"/>
                          </a:solidFill>
                          <a:effectLst/>
                          <a:latin typeface="+mj-lt"/>
                          <a:ea typeface="+mn-ea"/>
                          <a:cs typeface="+mn-cs"/>
                        </a:rPr>
                        <a:t>4. To build a sustainable League through the investment in people at a Club and League level</a:t>
                      </a:r>
                    </a:p>
                    <a:p>
                      <a:endParaRPr lang="en-AU" sz="1800" dirty="0">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dirty="0">
                          <a:solidFill>
                            <a:srgbClr val="201F1E"/>
                          </a:solidFill>
                          <a:effectLst/>
                          <a:latin typeface="+mj-lt"/>
                          <a:ea typeface="Century Gothic" panose="020B0502020202020204" pitchFamily="34" charset="0"/>
                          <a:cs typeface="Century Gothic" panose="020B0502020202020204" pitchFamily="34" charset="0"/>
                        </a:rPr>
                        <a:t>4.1  Develop a training plan for volunteers (within three</a:t>
                      </a:r>
                    </a:p>
                    <a:p>
                      <a:r>
                        <a:rPr lang="en-AU" sz="1800" dirty="0">
                          <a:solidFill>
                            <a:srgbClr val="201F1E"/>
                          </a:solidFill>
                          <a:effectLst/>
                          <a:latin typeface="+mj-lt"/>
                          <a:ea typeface="Century Gothic" panose="020B0502020202020204" pitchFamily="34" charset="0"/>
                          <a:cs typeface="Century Gothic" panose="020B0502020202020204" pitchFamily="34" charset="0"/>
                        </a:rPr>
                        <a:t>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3415718"/>
                  </a:ext>
                </a:extLst>
              </a:tr>
              <a:tr h="370840">
                <a:tc vMerge="1">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dirty="0">
                          <a:solidFill>
                            <a:srgbClr val="201F1E"/>
                          </a:solidFill>
                          <a:effectLst/>
                          <a:latin typeface="+mj-lt"/>
                          <a:ea typeface="Century Gothic" panose="020B0502020202020204" pitchFamily="34" charset="0"/>
                          <a:cs typeface="Century Gothic" panose="020B0502020202020204" pitchFamily="34" charset="0"/>
                        </a:rPr>
                        <a:t>4.2  Identify training required to build capacity of Club and</a:t>
                      </a:r>
                    </a:p>
                    <a:p>
                      <a:r>
                        <a:rPr lang="en-AU" sz="1800" dirty="0">
                          <a:solidFill>
                            <a:srgbClr val="201F1E"/>
                          </a:solidFill>
                          <a:effectLst/>
                          <a:latin typeface="+mj-lt"/>
                          <a:ea typeface="Century Gothic" panose="020B0502020202020204" pitchFamily="34" charset="0"/>
                          <a:cs typeface="Century Gothic" panose="020B0502020202020204" pitchFamily="34" charset="0"/>
                        </a:rPr>
                        <a:t>        League volunteers (within three months).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5611194"/>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dirty="0">
                          <a:solidFill>
                            <a:srgbClr val="201F1E"/>
                          </a:solidFill>
                          <a:effectLst/>
                          <a:latin typeface="+mj-lt"/>
                          <a:ea typeface="Century Gothic" panose="020B0502020202020204" pitchFamily="34" charset="0"/>
                          <a:cs typeface="Century Gothic" panose="020B0502020202020204" pitchFamily="34" charset="0"/>
                        </a:rPr>
                        <a:t>4.3  Create a budget which focuses on investment in training</a:t>
                      </a:r>
                    </a:p>
                    <a:p>
                      <a:r>
                        <a:rPr lang="en-AU" sz="1800" dirty="0">
                          <a:solidFill>
                            <a:srgbClr val="201F1E"/>
                          </a:solidFill>
                          <a:effectLst/>
                          <a:latin typeface="+mj-lt"/>
                          <a:ea typeface="Century Gothic" panose="020B0502020202020204" pitchFamily="34" charset="0"/>
                          <a:cs typeface="Century Gothic" panose="020B0502020202020204" pitchFamily="34" charset="0"/>
                        </a:rPr>
                        <a:t>        for league and club volunteers within six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7024812"/>
                  </a:ext>
                </a:extLst>
              </a:tr>
              <a:tr h="370840">
                <a:tc vMerge="1">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dirty="0">
                          <a:solidFill>
                            <a:srgbClr val="201F1E"/>
                          </a:solidFill>
                          <a:effectLst/>
                          <a:latin typeface="+mj-lt"/>
                          <a:ea typeface="Century Gothic" panose="020B0502020202020204" pitchFamily="34" charset="0"/>
                          <a:cs typeface="Century Gothic" panose="020B0502020202020204" pitchFamily="34" charset="0"/>
                        </a:rPr>
                        <a:t>4.4  Ensure each club has a strategic plan by the end of 2024.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prstClr val="black"/>
                          </a:solidFill>
                          <a:effectLst/>
                          <a:uLnTx/>
                          <a:uFillTx/>
                          <a:latin typeface="Calibri" panose="020F0502020204030204"/>
                          <a:ea typeface="+mn-ea"/>
                          <a:cs typeface="+mn-cs"/>
                        </a:rPr>
                        <a:t>TBC</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7897447"/>
                  </a:ext>
                </a:extLst>
              </a:tr>
              <a:tr h="370840">
                <a:tc vMerge="1">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dirty="0">
                          <a:solidFill>
                            <a:srgbClr val="201F1E"/>
                          </a:solidFill>
                          <a:effectLst/>
                          <a:latin typeface="+mj-lt"/>
                          <a:ea typeface="Century Gothic" panose="020B0502020202020204" pitchFamily="34" charset="0"/>
                          <a:cs typeface="Century Gothic" panose="020B0502020202020204" pitchFamily="34" charset="0"/>
                        </a:rPr>
                        <a:t>4.5  Provide a source of funding for club’s strategic planning.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8946859"/>
                  </a:ext>
                </a:extLst>
              </a:tr>
              <a:tr h="370840">
                <a:tc vMerge="1">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dirty="0">
                          <a:solidFill>
                            <a:srgbClr val="201F1E"/>
                          </a:solidFill>
                          <a:effectLst/>
                          <a:latin typeface="+mj-lt"/>
                          <a:ea typeface="Century Gothic" panose="020B0502020202020204" pitchFamily="34" charset="0"/>
                          <a:cs typeface="Century Gothic" panose="020B0502020202020204" pitchFamily="34" charset="0"/>
                        </a:rPr>
                        <a:t>4.6  Develop a plan which acknowledges and  rewards</a:t>
                      </a:r>
                    </a:p>
                    <a:p>
                      <a:r>
                        <a:rPr lang="en-AU" sz="1800" dirty="0">
                          <a:solidFill>
                            <a:srgbClr val="201F1E"/>
                          </a:solidFill>
                          <a:effectLst/>
                          <a:latin typeface="+mj-lt"/>
                          <a:ea typeface="Century Gothic" panose="020B0502020202020204" pitchFamily="34" charset="0"/>
                          <a:cs typeface="Century Gothic" panose="020B0502020202020204" pitchFamily="34" charset="0"/>
                        </a:rPr>
                        <a:t>        volunteers by the end of 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2288885"/>
                  </a:ext>
                </a:extLst>
              </a:tr>
              <a:tr h="370840">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800" dirty="0">
                          <a:solidFill>
                            <a:srgbClr val="201F1E"/>
                          </a:solidFill>
                          <a:effectLst/>
                          <a:latin typeface="+mj-lt"/>
                          <a:ea typeface="Century Gothic" panose="020B0502020202020204" pitchFamily="34" charset="0"/>
                          <a:cs typeface="Century Gothic" panose="020B0502020202020204" pitchFamily="34" charset="0"/>
                        </a:rPr>
                        <a:t>4.7  Develop a succession plan for the League Executive which</a:t>
                      </a:r>
                    </a:p>
                    <a:p>
                      <a:r>
                        <a:rPr lang="en-AU" sz="1800" dirty="0">
                          <a:solidFill>
                            <a:srgbClr val="201F1E"/>
                          </a:solidFill>
                          <a:effectLst/>
                          <a:latin typeface="+mj-lt"/>
                          <a:ea typeface="Century Gothic" panose="020B0502020202020204" pitchFamily="34" charset="0"/>
                          <a:cs typeface="Century Gothic" panose="020B0502020202020204" pitchFamily="34" charset="0"/>
                        </a:rPr>
                        <a:t>        encompasses mentoring - may involve the increasing of  </a:t>
                      </a:r>
                    </a:p>
                    <a:p>
                      <a:r>
                        <a:rPr lang="en-AU" sz="1800" dirty="0">
                          <a:solidFill>
                            <a:srgbClr val="201F1E"/>
                          </a:solidFill>
                          <a:effectLst/>
                          <a:latin typeface="+mj-lt"/>
                          <a:ea typeface="Century Gothic" panose="020B0502020202020204" pitchFamily="34" charset="0"/>
                          <a:cs typeface="Century Gothic" panose="020B0502020202020204" pitchFamily="34" charset="0"/>
                        </a:rPr>
                        <a:t>        the size of the Executive by the end of 2024.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endParaRPr lang="en-AU" sz="180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4564544"/>
                  </a:ext>
                </a:extLst>
              </a:tr>
            </a:tbl>
          </a:graphicData>
        </a:graphic>
      </p:graphicFrame>
    </p:spTree>
    <p:extLst>
      <p:ext uri="{BB962C8B-B14F-4D97-AF65-F5344CB8AC3E}">
        <p14:creationId xmlns:p14="http://schemas.microsoft.com/office/powerpoint/2010/main" val="427337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5577-34EC-22CA-63E0-6DF747D99F6D}"/>
              </a:ext>
            </a:extLst>
          </p:cNvPr>
          <p:cNvSpPr>
            <a:spLocks noGrp="1"/>
          </p:cNvSpPr>
          <p:nvPr>
            <p:ph type="title"/>
          </p:nvPr>
        </p:nvSpPr>
        <p:spPr>
          <a:solidFill>
            <a:schemeClr val="tx1">
              <a:lumMod val="65000"/>
              <a:lumOff val="35000"/>
            </a:schemeClr>
          </a:solidFill>
        </p:spPr>
        <p:txBody>
          <a:bodyPr/>
          <a:lstStyle/>
          <a:p>
            <a:r>
              <a:rPr lang="en-AU" dirty="0">
                <a:solidFill>
                  <a:schemeClr val="bg2"/>
                </a:solidFill>
              </a:rPr>
              <a:t>Our Process</a:t>
            </a:r>
          </a:p>
        </p:txBody>
      </p:sp>
      <p:sp>
        <p:nvSpPr>
          <p:cNvPr id="3" name="TextBox 2">
            <a:extLst>
              <a:ext uri="{FF2B5EF4-FFF2-40B4-BE49-F238E27FC236}">
                <a16:creationId xmlns:a16="http://schemas.microsoft.com/office/drawing/2014/main" id="{C215B2F0-82AB-327F-BE5B-B6D42CC7EC43}"/>
              </a:ext>
            </a:extLst>
          </p:cNvPr>
          <p:cNvSpPr txBox="1"/>
          <p:nvPr/>
        </p:nvSpPr>
        <p:spPr>
          <a:xfrm>
            <a:off x="838200" y="1969678"/>
            <a:ext cx="10515600" cy="3970318"/>
          </a:xfrm>
          <a:prstGeom prst="rect">
            <a:avLst/>
          </a:prstGeom>
          <a:noFill/>
        </p:spPr>
        <p:txBody>
          <a:bodyPr wrap="square" rtlCol="0">
            <a:spAutoFit/>
          </a:bodyPr>
          <a:lstStyle/>
          <a:p>
            <a:r>
              <a:rPr lang="en-AU" dirty="0">
                <a:latin typeface="+mj-lt"/>
              </a:rPr>
              <a:t>The Strategic Planning process included the following actions:</a:t>
            </a:r>
          </a:p>
          <a:p>
            <a:endParaRPr lang="en-AU" dirty="0">
              <a:latin typeface="+mj-lt"/>
            </a:endParaRPr>
          </a:p>
          <a:p>
            <a:pPr marL="285750" indent="-285750">
              <a:buFont typeface="Arial" panose="020B0604020202020204" pitchFamily="34" charset="0"/>
              <a:buChar char="•"/>
            </a:pPr>
            <a:r>
              <a:rPr lang="en-AU" dirty="0">
                <a:latin typeface="+mj-lt"/>
              </a:rPr>
              <a:t>A survey was sent to Club representatives to gather their insights as to what the League did well, not so well, what opportunities exist for MGFNL and what impact will have occurred in three years after the delivery of the Strategic Plan.</a:t>
            </a:r>
          </a:p>
          <a:p>
            <a:pPr marL="285750" indent="-285750">
              <a:buFont typeface="Arial" panose="020B0604020202020204" pitchFamily="34" charset="0"/>
              <a:buChar char="•"/>
            </a:pPr>
            <a:endParaRPr lang="en-AU" dirty="0">
              <a:latin typeface="+mj-lt"/>
            </a:endParaRPr>
          </a:p>
          <a:p>
            <a:pPr marL="285750" indent="-285750">
              <a:buFont typeface="Arial" panose="020B0604020202020204" pitchFamily="34" charset="0"/>
              <a:buChar char="•"/>
            </a:pPr>
            <a:r>
              <a:rPr lang="en-AU" dirty="0">
                <a:latin typeface="+mj-lt"/>
              </a:rPr>
              <a:t>17 people responded to the survey</a:t>
            </a:r>
          </a:p>
          <a:p>
            <a:pPr marL="285750" indent="-285750">
              <a:buFont typeface="Arial" panose="020B0604020202020204" pitchFamily="34" charset="0"/>
              <a:buChar char="•"/>
            </a:pPr>
            <a:endParaRPr lang="en-AU" dirty="0">
              <a:latin typeface="+mj-lt"/>
            </a:endParaRPr>
          </a:p>
          <a:p>
            <a:pPr marL="285750" indent="-285750">
              <a:buFont typeface="Arial" panose="020B0604020202020204" pitchFamily="34" charset="0"/>
              <a:buChar char="•"/>
            </a:pPr>
            <a:r>
              <a:rPr lang="en-AU" dirty="0">
                <a:latin typeface="+mj-lt"/>
              </a:rPr>
              <a:t>Club and umpire representatives were invited to attend a full day session on October 22, 2022. The purpose of the session was to develop the strategic plan, 27 people attended the session.</a:t>
            </a:r>
            <a:br>
              <a:rPr lang="en-AU" dirty="0">
                <a:latin typeface="+mj-lt"/>
              </a:rPr>
            </a:br>
            <a:endParaRPr lang="en-AU" dirty="0">
              <a:latin typeface="+mj-lt"/>
            </a:endParaRPr>
          </a:p>
          <a:p>
            <a:pPr marL="285750" indent="-285750">
              <a:buFont typeface="Arial" panose="020B0604020202020204" pitchFamily="34" charset="0"/>
              <a:buChar char="•"/>
            </a:pPr>
            <a:r>
              <a:rPr lang="en-AU" dirty="0">
                <a:latin typeface="+mj-lt"/>
              </a:rPr>
              <a:t>The draft plan was distributed to Club Representatives for review </a:t>
            </a:r>
            <a:br>
              <a:rPr lang="en-AU" dirty="0">
                <a:latin typeface="+mj-lt"/>
              </a:rPr>
            </a:br>
            <a:endParaRPr lang="en-AU" dirty="0">
              <a:latin typeface="+mj-lt"/>
            </a:endParaRPr>
          </a:p>
          <a:p>
            <a:pPr marL="285750" indent="-285750">
              <a:buFont typeface="Arial" panose="020B0604020202020204" pitchFamily="34" charset="0"/>
              <a:buChar char="•"/>
            </a:pPr>
            <a:r>
              <a:rPr lang="en-AU" dirty="0">
                <a:latin typeface="+mj-lt"/>
              </a:rPr>
              <a:t>The final Plan was presented to the Executive on 14 November 2022</a:t>
            </a:r>
          </a:p>
        </p:txBody>
      </p:sp>
    </p:spTree>
    <p:extLst>
      <p:ext uri="{BB962C8B-B14F-4D97-AF65-F5344CB8AC3E}">
        <p14:creationId xmlns:p14="http://schemas.microsoft.com/office/powerpoint/2010/main" val="2866615192"/>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1169</TotalTime>
  <Words>699</Words>
  <Application>Microsoft Office PowerPoint</Application>
  <PresentationFormat>Widescreen</PresentationFormat>
  <Paragraphs>121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Mid Gippsland  Football Netball League     </vt:lpstr>
      <vt:lpstr>About Us</vt:lpstr>
      <vt:lpstr>Strategic Objectives</vt:lpstr>
      <vt:lpstr>Strategic Objectives</vt:lpstr>
      <vt:lpstr>Strategic Objectives</vt:lpstr>
      <vt:lpstr>Strategic Objectives</vt:lpstr>
      <vt:lpstr>Our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 Gippsland  Football Netball League</dc:title>
  <dc:creator>Dana Hughes</dc:creator>
  <cp:lastModifiedBy>Mid Gippsland Football League</cp:lastModifiedBy>
  <cp:revision>15</cp:revision>
  <dcterms:created xsi:type="dcterms:W3CDTF">2022-11-10T08:24:47Z</dcterms:created>
  <dcterms:modified xsi:type="dcterms:W3CDTF">2022-11-21T11:07:14Z</dcterms:modified>
</cp:coreProperties>
</file>